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6" r:id="rId6"/>
    <p:sldId id="277" r:id="rId7"/>
    <p:sldId id="278" r:id="rId8"/>
    <p:sldId id="280" r:id="rId9"/>
    <p:sldId id="283" r:id="rId10"/>
    <p:sldId id="281" r:id="rId11"/>
    <p:sldId id="282" r:id="rId12"/>
    <p:sldId id="261" r:id="rId13"/>
    <p:sldId id="284" r:id="rId14"/>
    <p:sldId id="285" r:id="rId15"/>
    <p:sldId id="286" r:id="rId16"/>
    <p:sldId id="262" r:id="rId17"/>
    <p:sldId id="268" r:id="rId18"/>
    <p:sldId id="269" r:id="rId19"/>
    <p:sldId id="275" r:id="rId20"/>
    <p:sldId id="273" r:id="rId21"/>
    <p:sldId id="272" r:id="rId22"/>
    <p:sldId id="263" r:id="rId23"/>
    <p:sldId id="274" r:id="rId24"/>
    <p:sldId id="271" r:id="rId25"/>
    <p:sldId id="287" r:id="rId2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8F94FE7-1565-4FD8-9E64-9C9A474DA408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B6A2FBD-7ADA-4942-B081-F740594AB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6CB14-1531-4D98-948E-C8C525F5AAC1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C4A01-EEC7-4B4C-9860-38A946814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00758-41A3-4D9F-856F-DBCF6B82795F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B82DA-AABF-4E31-864D-3D937598A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71186-44E0-44EF-B41B-7F2AC8D6B795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7EF19-76BD-402D-9F4A-A41275F6E8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60DAED-ADF2-4B51-8F19-021CBAE3AEAE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4DF6BB-9A0C-413A-AA16-ACF0C3884B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DBD105-2A20-4796-BE7E-467512D54EB3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F3293A-4CE5-428D-B9C1-B30073F94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987962-3338-4443-9A40-32FE6C4007B7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A88CA7-18CB-432C-ADD4-3EC9117D7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6BF2E-EB0B-4828-AD2B-A2FB66F37472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006D84-75D2-4FAC-A9D0-6C843EC23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207FE-1C96-41FA-97B8-89FC16A989EC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A018D-1C01-4791-AF70-031ED5E88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7FD081-F897-46F3-A563-1588EE493DA1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8B89C2-9108-4209-A4DA-79488DF4B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C13469-6D90-460F-8120-B07430464C45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1AED6A-FE08-4817-990B-49381BB39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41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44204E2-85B5-44F7-B4BA-A16D6FAE1909}" type="datetimeFigureOut">
              <a:rPr lang="en-US"/>
              <a:pPr>
                <a:defRPr/>
              </a:pPr>
              <a:t>10/18/2010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B78CF2F-6B01-47DE-953B-4331BC155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8" r:id="rId2"/>
    <p:sldLayoutId id="2147483673" r:id="rId3"/>
    <p:sldLayoutId id="2147483674" r:id="rId4"/>
    <p:sldLayoutId id="2147483675" r:id="rId5"/>
    <p:sldLayoutId id="2147483676" r:id="rId6"/>
    <p:sldLayoutId id="2147483669" r:id="rId7"/>
    <p:sldLayoutId id="2147483677" r:id="rId8"/>
    <p:sldLayoutId id="2147483678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Chapter 12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en-US" smtClean="0"/>
              <a:t>Sample Surveys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28600" y="166688"/>
            <a:ext cx="838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u="sng">
                <a:latin typeface="Lucida Sans" pitchFamily="34" charset="0"/>
              </a:rPr>
              <a:t>SAMPLING VARIABILITY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8600" y="6858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Different </a:t>
            </a:r>
            <a:r>
              <a:rPr lang="en-US" sz="2800" b="1" i="1">
                <a:latin typeface="Lucida Sans" pitchFamily="34" charset="0"/>
              </a:rPr>
              <a:t>samples</a:t>
            </a:r>
            <a:r>
              <a:rPr lang="en-US" sz="2800" i="1">
                <a:latin typeface="Lucida Sans" pitchFamily="34" charset="0"/>
              </a:rPr>
              <a:t> give us different results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28600" y="22098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Bigger samples are better!!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28600" y="3048000"/>
            <a:ext cx="891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</a:t>
            </a:r>
            <a:r>
              <a:rPr lang="en-US" sz="2800" b="1" i="1" u="sng">
                <a:latin typeface="Lucida Sans" pitchFamily="34" charset="0"/>
              </a:rPr>
              <a:t>Sampling distribution:</a:t>
            </a:r>
            <a:r>
              <a:rPr lang="en-US" sz="2800" i="1">
                <a:latin typeface="Lucida Sans" pitchFamily="34" charset="0"/>
              </a:rPr>
              <a:t> If we take lots of samples of the same size and make a graph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28600" y="1219200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Different </a:t>
            </a:r>
            <a:r>
              <a:rPr lang="en-US" sz="2800" b="1" i="1">
                <a:latin typeface="Lucida Sans" pitchFamily="34" charset="0"/>
              </a:rPr>
              <a:t>size</a:t>
            </a:r>
            <a:r>
              <a:rPr lang="en-US" sz="2800" i="1">
                <a:latin typeface="Lucida Sans" pitchFamily="34" charset="0"/>
              </a:rPr>
              <a:t> samples give us different results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4038600" y="45720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419600" y="48006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3657600" y="48006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800600" y="51054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3276600" y="51054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5181600" y="55626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2895600" y="55626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5562600" y="58674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2514600" y="58674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 flipV="1">
            <a:off x="4191000" y="601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2819400" y="62484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True parameter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  <p:bldP spid="14344" grpId="0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1" grpId="0" animBg="1"/>
      <p:bldP spid="14352" grpId="0" animBg="1"/>
      <p:bldP spid="14353" grpId="0" animBg="1"/>
      <p:bldP spid="14355" grpId="0" animBg="1"/>
      <p:bldP spid="143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209800" y="25908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590800" y="28194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828800" y="28194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971800" y="31242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447800" y="31242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352800" y="35814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066800" y="35814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733800" y="38862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85800" y="38862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V="1">
            <a:off x="2362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858000" y="25908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7239000" y="31242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6477000" y="3276600"/>
            <a:ext cx="3810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7620000" y="3810000"/>
            <a:ext cx="381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6096000" y="3657600"/>
            <a:ext cx="381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 flipV="1">
            <a:off x="70104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228600" y="1524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Variability = spread/width of graph </a:t>
            </a: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304800" y="1081088"/>
            <a:ext cx="838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i="1">
                <a:latin typeface="Lucida Sans" pitchFamily="34" charset="0"/>
              </a:rPr>
              <a:t>Larger samples give smaller variability:</a:t>
            </a:r>
          </a:p>
        </p:txBody>
      </p:sp>
      <p:sp>
        <p:nvSpPr>
          <p:cNvPr id="48148" name="Text Box 25"/>
          <p:cNvSpPr txBox="1">
            <a:spLocks noChangeArrowheads="1"/>
          </p:cNvSpPr>
          <p:nvPr/>
        </p:nvSpPr>
        <p:spPr bwMode="auto">
          <a:xfrm>
            <a:off x="304800" y="49530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i="1">
              <a:solidFill>
                <a:srgbClr val="000099"/>
              </a:solidFill>
              <a:latin typeface="Lucida Sans" pitchFamily="34" charset="0"/>
            </a:endParaRPr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228600" y="1905000"/>
            <a:ext cx="373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latin typeface="Lucida Sans" pitchFamily="34" charset="0"/>
              </a:rPr>
              <a:t>Lots of samples of size 100</a:t>
            </a:r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609600" y="4343400"/>
            <a:ext cx="373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  <a:latin typeface="Lucida Sans" pitchFamily="34" charset="0"/>
              </a:rPr>
              <a:t>True parameter</a:t>
            </a:r>
          </a:p>
        </p:txBody>
      </p:sp>
      <p:sp>
        <p:nvSpPr>
          <p:cNvPr id="48151" name="Text Box 28"/>
          <p:cNvSpPr txBox="1">
            <a:spLocks noChangeArrowheads="1"/>
          </p:cNvSpPr>
          <p:nvPr/>
        </p:nvSpPr>
        <p:spPr bwMode="auto">
          <a:xfrm>
            <a:off x="5257800" y="4343400"/>
            <a:ext cx="373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  <a:latin typeface="Lucida Sans" pitchFamily="34" charset="0"/>
              </a:rPr>
              <a:t>True parameter</a:t>
            </a:r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5181600" y="1905000"/>
            <a:ext cx="373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latin typeface="Lucida Sans" pitchFamily="34" charset="0"/>
              </a:rPr>
              <a:t>Lots of samples of size 1000</a:t>
            </a:r>
          </a:p>
        </p:txBody>
      </p:sp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4114800" y="40386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3" name="Rectangle 31"/>
          <p:cNvSpPr>
            <a:spLocks noChangeArrowheads="1"/>
          </p:cNvSpPr>
          <p:nvPr/>
        </p:nvSpPr>
        <p:spPr bwMode="auto">
          <a:xfrm>
            <a:off x="304800" y="40386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/>
      <p:bldP spid="13317" grpId="0" animBg="1"/>
      <p:bldP spid="13318" grpId="0" animBg="1"/>
      <p:bldP spid="13319" grpId="0" animBg="1"/>
      <p:bldP spid="13320" grpId="0" animBg="1"/>
      <p:bldP spid="13321" grpId="0" animBg="1"/>
      <p:bldP spid="13322" grpId="0" animBg="1"/>
      <p:bldP spid="13323" grpId="0" animBg="1"/>
      <p:bldP spid="13324" grpId="0" animBg="1"/>
      <p:bldP spid="13325" grpId="0" animBg="1"/>
      <p:bldP spid="13326" grpId="0" animBg="1"/>
      <p:bldP spid="13327" grpId="0" animBg="1"/>
      <p:bldP spid="13328" grpId="0" animBg="1"/>
      <p:bldP spid="13329" grpId="0" animBg="1"/>
      <p:bldP spid="13334" grpId="0" animBg="1"/>
      <p:bldP spid="13335" grpId="0"/>
      <p:bldP spid="13336" grpId="0"/>
      <p:bldP spid="13338" grpId="0"/>
      <p:bldP spid="13339" grpId="0"/>
      <p:bldP spid="13341" grpId="0"/>
      <p:bldP spid="13342" grpId="0" animBg="1"/>
      <p:bldP spid="133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4127500"/>
            <a:ext cx="23495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762000"/>
            <a:ext cx="8229600" cy="1371600"/>
          </a:xfrm>
        </p:spPr>
        <p:txBody>
          <a:bodyPr/>
          <a:lstStyle/>
          <a:p>
            <a:r>
              <a:rPr lang="en-US" smtClean="0"/>
              <a:t>Bias is the accuracy of a statistic</a:t>
            </a:r>
          </a:p>
          <a:p>
            <a:r>
              <a:rPr lang="en-US" smtClean="0"/>
              <a:t>Variability is the precision of a statistic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Bias </a:t>
            </a:r>
            <a:r>
              <a:rPr lang="en-US" dirty="0" err="1" smtClean="0"/>
              <a:t>vs</a:t>
            </a:r>
            <a:r>
              <a:rPr lang="en-US" dirty="0" smtClean="0"/>
              <a:t> Variability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0050" y="1681163"/>
            <a:ext cx="2292350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4838" y="1709738"/>
            <a:ext cx="2138362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4043363"/>
            <a:ext cx="2743200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1524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Label each as high or low for bias and variability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4114800" y="8382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Rectangle 5"/>
          <p:cNvSpPr>
            <a:spLocks noChangeArrowheads="1"/>
          </p:cNvSpPr>
          <p:nvPr/>
        </p:nvSpPr>
        <p:spPr bwMode="auto">
          <a:xfrm>
            <a:off x="3733800" y="10668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Rectangle 6"/>
          <p:cNvSpPr>
            <a:spLocks noChangeArrowheads="1"/>
          </p:cNvSpPr>
          <p:nvPr/>
        </p:nvSpPr>
        <p:spPr bwMode="auto">
          <a:xfrm>
            <a:off x="4495800" y="13716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Rectangle 8"/>
          <p:cNvSpPr>
            <a:spLocks noChangeArrowheads="1"/>
          </p:cNvSpPr>
          <p:nvPr/>
        </p:nvSpPr>
        <p:spPr bwMode="auto">
          <a:xfrm>
            <a:off x="4876800" y="18288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Rectangle 9"/>
          <p:cNvSpPr>
            <a:spLocks noChangeArrowheads="1"/>
          </p:cNvSpPr>
          <p:nvPr/>
        </p:nvSpPr>
        <p:spPr bwMode="auto">
          <a:xfrm>
            <a:off x="3352800" y="18288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4" name="Rectangle 11"/>
          <p:cNvSpPr>
            <a:spLocks noChangeArrowheads="1"/>
          </p:cNvSpPr>
          <p:nvPr/>
        </p:nvSpPr>
        <p:spPr bwMode="auto">
          <a:xfrm>
            <a:off x="2971800" y="21336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5" name="Text Box 27"/>
          <p:cNvSpPr txBox="1">
            <a:spLocks noChangeArrowheads="1"/>
          </p:cNvSpPr>
          <p:nvPr/>
        </p:nvSpPr>
        <p:spPr bwMode="auto">
          <a:xfrm>
            <a:off x="1066800" y="2667000"/>
            <a:ext cx="373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  <a:latin typeface="Lucida Sans" pitchFamily="34" charset="0"/>
              </a:rPr>
              <a:t>True parameter</a:t>
            </a:r>
          </a:p>
        </p:txBody>
      </p:sp>
      <p:sp>
        <p:nvSpPr>
          <p:cNvPr id="50186" name="Rectangle 30"/>
          <p:cNvSpPr>
            <a:spLocks noChangeArrowheads="1"/>
          </p:cNvSpPr>
          <p:nvPr/>
        </p:nvSpPr>
        <p:spPr bwMode="auto">
          <a:xfrm>
            <a:off x="5257800" y="22860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7" name="Rectangle 31"/>
          <p:cNvSpPr>
            <a:spLocks noChangeArrowheads="1"/>
          </p:cNvSpPr>
          <p:nvPr/>
        </p:nvSpPr>
        <p:spPr bwMode="auto">
          <a:xfrm>
            <a:off x="2590800" y="22860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 flipV="1">
            <a:off x="2743200" y="2362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50189" name="Group 53"/>
          <p:cNvGrpSpPr>
            <a:grpSpLocks/>
          </p:cNvGrpSpPr>
          <p:nvPr/>
        </p:nvGrpSpPr>
        <p:grpSpPr bwMode="auto">
          <a:xfrm>
            <a:off x="304800" y="3810000"/>
            <a:ext cx="7924800" cy="2089150"/>
            <a:chOff x="304800" y="3810000"/>
            <a:chExt cx="7924800" cy="2089150"/>
          </a:xfrm>
        </p:grpSpPr>
        <p:sp>
          <p:nvSpPr>
            <p:cNvPr id="50190" name="Text Box 25"/>
            <p:cNvSpPr txBox="1">
              <a:spLocks noChangeArrowheads="1"/>
            </p:cNvSpPr>
            <p:nvPr/>
          </p:nvSpPr>
          <p:spPr bwMode="auto">
            <a:xfrm>
              <a:off x="304800" y="4953000"/>
              <a:ext cx="40386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 i="1">
                <a:solidFill>
                  <a:srgbClr val="000099"/>
                </a:solidFill>
                <a:latin typeface="Lucida Sans" pitchFamily="34" charset="0"/>
              </a:endParaRPr>
            </a:p>
          </p:txBody>
        </p:sp>
        <p:sp>
          <p:nvSpPr>
            <p:cNvPr id="50191" name="Rectangle 30"/>
            <p:cNvSpPr>
              <a:spLocks noChangeArrowheads="1"/>
            </p:cNvSpPr>
            <p:nvPr/>
          </p:nvSpPr>
          <p:spPr bwMode="auto">
            <a:xfrm>
              <a:off x="4038600" y="3810000"/>
              <a:ext cx="381000" cy="1600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2" name="Rectangle 32"/>
            <p:cNvSpPr>
              <a:spLocks noChangeArrowheads="1"/>
            </p:cNvSpPr>
            <p:nvPr/>
          </p:nvSpPr>
          <p:spPr bwMode="auto">
            <a:xfrm>
              <a:off x="3657600" y="4038600"/>
              <a:ext cx="3810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3" name="Rectangle 34"/>
            <p:cNvSpPr>
              <a:spLocks noChangeArrowheads="1"/>
            </p:cNvSpPr>
            <p:nvPr/>
          </p:nvSpPr>
          <p:spPr bwMode="auto">
            <a:xfrm>
              <a:off x="3276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4" name="Rectangle 36"/>
            <p:cNvSpPr>
              <a:spLocks noChangeArrowheads="1"/>
            </p:cNvSpPr>
            <p:nvPr/>
          </p:nvSpPr>
          <p:spPr bwMode="auto">
            <a:xfrm>
              <a:off x="2514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5" name="Rectangle 38"/>
            <p:cNvSpPr>
              <a:spLocks noChangeArrowheads="1"/>
            </p:cNvSpPr>
            <p:nvPr/>
          </p:nvSpPr>
          <p:spPr bwMode="auto">
            <a:xfrm>
              <a:off x="1371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6" name="Line 12"/>
            <p:cNvSpPr>
              <a:spLocks noChangeShapeType="1"/>
            </p:cNvSpPr>
            <p:nvPr/>
          </p:nvSpPr>
          <p:spPr bwMode="auto">
            <a:xfrm flipV="1">
              <a:off x="4267200" y="525780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97" name="Text Box 27"/>
            <p:cNvSpPr txBox="1">
              <a:spLocks noChangeArrowheads="1"/>
            </p:cNvSpPr>
            <p:nvPr/>
          </p:nvSpPr>
          <p:spPr bwMode="auto">
            <a:xfrm>
              <a:off x="2514600" y="5562600"/>
              <a:ext cx="3733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000099"/>
                  </a:solidFill>
                  <a:latin typeface="Lucida Sans" pitchFamily="34" charset="0"/>
                </a:rPr>
                <a:t>True parameter</a:t>
              </a:r>
            </a:p>
          </p:txBody>
        </p:sp>
        <p:sp>
          <p:nvSpPr>
            <p:cNvPr id="50198" name="Rectangle 31"/>
            <p:cNvSpPr>
              <a:spLocks noChangeArrowheads="1"/>
            </p:cNvSpPr>
            <p:nvPr/>
          </p:nvSpPr>
          <p:spPr bwMode="auto">
            <a:xfrm>
              <a:off x="609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0199" name="Group 52"/>
            <p:cNvGrpSpPr>
              <a:grpSpLocks/>
            </p:cNvGrpSpPr>
            <p:nvPr/>
          </p:nvGrpSpPr>
          <p:grpSpPr bwMode="auto">
            <a:xfrm>
              <a:off x="4800600" y="4038600"/>
              <a:ext cx="3429000" cy="1371600"/>
              <a:chOff x="4800600" y="4038600"/>
              <a:chExt cx="3429000" cy="1371600"/>
            </a:xfrm>
          </p:grpSpPr>
          <p:sp>
            <p:nvSpPr>
              <p:cNvPr id="50200" name="Rectangle 31"/>
              <p:cNvSpPr>
                <a:spLocks noChangeArrowheads="1"/>
              </p:cNvSpPr>
              <p:nvPr/>
            </p:nvSpPr>
            <p:spPr bwMode="auto">
              <a:xfrm>
                <a:off x="4800600" y="4038600"/>
                <a:ext cx="3810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01" name="Rectangle 33"/>
              <p:cNvSpPr>
                <a:spLocks noChangeArrowheads="1"/>
              </p:cNvSpPr>
              <p:nvPr/>
            </p:nvSpPr>
            <p:spPr bwMode="auto">
              <a:xfrm>
                <a:off x="5943600" y="4343400"/>
                <a:ext cx="381000" cy="1066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02" name="Rectangle 35"/>
              <p:cNvSpPr>
                <a:spLocks noChangeArrowheads="1"/>
              </p:cNvSpPr>
              <p:nvPr/>
            </p:nvSpPr>
            <p:spPr bwMode="auto">
              <a:xfrm>
                <a:off x="6705600" y="4800600"/>
                <a:ext cx="381000" cy="609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03" name="Rectangle 37"/>
              <p:cNvSpPr>
                <a:spLocks noChangeArrowheads="1"/>
              </p:cNvSpPr>
              <p:nvPr/>
            </p:nvSpPr>
            <p:spPr bwMode="auto">
              <a:xfrm>
                <a:off x="7467600" y="5105400"/>
                <a:ext cx="381000" cy="304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04" name="Rectangle 30"/>
              <p:cNvSpPr>
                <a:spLocks noChangeArrowheads="1"/>
              </p:cNvSpPr>
              <p:nvPr/>
            </p:nvSpPr>
            <p:spPr bwMode="auto">
              <a:xfrm>
                <a:off x="7848600" y="5257800"/>
                <a:ext cx="381000" cy="152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05" name="Rectangle 43"/>
              <p:cNvSpPr>
                <a:spLocks noChangeArrowheads="1"/>
              </p:cNvSpPr>
              <p:nvPr/>
            </p:nvSpPr>
            <p:spPr bwMode="auto">
              <a:xfrm>
                <a:off x="7086600" y="5105400"/>
                <a:ext cx="381000" cy="304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06" name="Rectangle 44"/>
              <p:cNvSpPr>
                <a:spLocks noChangeArrowheads="1"/>
              </p:cNvSpPr>
              <p:nvPr/>
            </p:nvSpPr>
            <p:spPr bwMode="auto">
              <a:xfrm>
                <a:off x="6324600" y="4800600"/>
                <a:ext cx="381000" cy="609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07" name="Rectangle 45"/>
              <p:cNvSpPr>
                <a:spLocks noChangeArrowheads="1"/>
              </p:cNvSpPr>
              <p:nvPr/>
            </p:nvSpPr>
            <p:spPr bwMode="auto">
              <a:xfrm>
                <a:off x="5562600" y="4343400"/>
                <a:ext cx="381000" cy="1066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08" name="Rectangle 46"/>
              <p:cNvSpPr>
                <a:spLocks noChangeArrowheads="1"/>
              </p:cNvSpPr>
              <p:nvPr/>
            </p:nvSpPr>
            <p:spPr bwMode="auto">
              <a:xfrm>
                <a:off x="5181600" y="4038600"/>
                <a:ext cx="3810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0209" name="Rectangle 31"/>
            <p:cNvSpPr>
              <a:spLocks noChangeArrowheads="1"/>
            </p:cNvSpPr>
            <p:nvPr/>
          </p:nvSpPr>
          <p:spPr bwMode="auto">
            <a:xfrm>
              <a:off x="990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10" name="Rectangle 48"/>
            <p:cNvSpPr>
              <a:spLocks noChangeArrowheads="1"/>
            </p:cNvSpPr>
            <p:nvPr/>
          </p:nvSpPr>
          <p:spPr bwMode="auto">
            <a:xfrm>
              <a:off x="1752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11" name="Rectangle 49"/>
            <p:cNvSpPr>
              <a:spLocks noChangeArrowheads="1"/>
            </p:cNvSpPr>
            <p:nvPr/>
          </p:nvSpPr>
          <p:spPr bwMode="auto">
            <a:xfrm>
              <a:off x="2133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12" name="Rectangle 50"/>
            <p:cNvSpPr>
              <a:spLocks noChangeArrowheads="1"/>
            </p:cNvSpPr>
            <p:nvPr/>
          </p:nvSpPr>
          <p:spPr bwMode="auto">
            <a:xfrm>
              <a:off x="2895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13" name="Rectangle 51"/>
            <p:cNvSpPr>
              <a:spLocks noChangeArrowheads="1"/>
            </p:cNvSpPr>
            <p:nvPr/>
          </p:nvSpPr>
          <p:spPr bwMode="auto">
            <a:xfrm>
              <a:off x="4419600" y="3810000"/>
              <a:ext cx="381000" cy="1600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1524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Label each as high or low for bias and variability</a:t>
            </a:r>
          </a:p>
        </p:txBody>
      </p:sp>
      <p:sp>
        <p:nvSpPr>
          <p:cNvPr id="51203" name="Text Box 25"/>
          <p:cNvSpPr txBox="1">
            <a:spLocks noChangeArrowheads="1"/>
          </p:cNvSpPr>
          <p:nvPr/>
        </p:nvSpPr>
        <p:spPr bwMode="auto">
          <a:xfrm>
            <a:off x="304800" y="49530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i="1">
              <a:solidFill>
                <a:srgbClr val="000099"/>
              </a:solidFill>
              <a:latin typeface="Lucida Sans" pitchFamily="34" charset="0"/>
            </a:endParaRPr>
          </a:p>
        </p:txBody>
      </p:sp>
      <p:grpSp>
        <p:nvGrpSpPr>
          <p:cNvPr id="51236" name="Group 36"/>
          <p:cNvGrpSpPr>
            <a:grpSpLocks/>
          </p:cNvGrpSpPr>
          <p:nvPr/>
        </p:nvGrpSpPr>
        <p:grpSpPr bwMode="auto">
          <a:xfrm>
            <a:off x="2514600" y="3810000"/>
            <a:ext cx="3733800" cy="2089150"/>
            <a:chOff x="1584" y="2400"/>
            <a:chExt cx="2352" cy="1316"/>
          </a:xfrm>
        </p:grpSpPr>
        <p:sp>
          <p:nvSpPr>
            <p:cNvPr id="51204" name="Rectangle 30"/>
            <p:cNvSpPr>
              <a:spLocks noChangeArrowheads="1"/>
            </p:cNvSpPr>
            <p:nvPr/>
          </p:nvSpPr>
          <p:spPr bwMode="auto">
            <a:xfrm>
              <a:off x="2592" y="2400"/>
              <a:ext cx="240" cy="10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5" name="Rectangle 31"/>
            <p:cNvSpPr>
              <a:spLocks noChangeArrowheads="1"/>
            </p:cNvSpPr>
            <p:nvPr/>
          </p:nvSpPr>
          <p:spPr bwMode="auto">
            <a:xfrm>
              <a:off x="2832" y="2544"/>
              <a:ext cx="240" cy="8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6" name="Rectangle 34"/>
            <p:cNvSpPr>
              <a:spLocks noChangeArrowheads="1"/>
            </p:cNvSpPr>
            <p:nvPr/>
          </p:nvSpPr>
          <p:spPr bwMode="auto">
            <a:xfrm>
              <a:off x="2352" y="2736"/>
              <a:ext cx="240" cy="6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7" name="Rectangle 35"/>
            <p:cNvSpPr>
              <a:spLocks noChangeArrowheads="1"/>
            </p:cNvSpPr>
            <p:nvPr/>
          </p:nvSpPr>
          <p:spPr bwMode="auto">
            <a:xfrm>
              <a:off x="3072" y="3024"/>
              <a:ext cx="240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8" name="Rectangle 38"/>
            <p:cNvSpPr>
              <a:spLocks noChangeArrowheads="1"/>
            </p:cNvSpPr>
            <p:nvPr/>
          </p:nvSpPr>
          <p:spPr bwMode="auto">
            <a:xfrm>
              <a:off x="2112" y="3216"/>
              <a:ext cx="24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9" name="Line 12"/>
            <p:cNvSpPr>
              <a:spLocks noChangeShapeType="1"/>
            </p:cNvSpPr>
            <p:nvPr/>
          </p:nvSpPr>
          <p:spPr bwMode="auto">
            <a:xfrm flipV="1">
              <a:off x="2688" y="331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0" name="Text Box 27"/>
            <p:cNvSpPr txBox="1">
              <a:spLocks noChangeArrowheads="1"/>
            </p:cNvSpPr>
            <p:nvPr/>
          </p:nvSpPr>
          <p:spPr bwMode="auto">
            <a:xfrm>
              <a:off x="1584" y="3504"/>
              <a:ext cx="23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000099"/>
                  </a:solidFill>
                  <a:latin typeface="Lucida Sans" pitchFamily="34" charset="0"/>
                </a:rPr>
                <a:t>True parameter</a:t>
              </a:r>
            </a:p>
          </p:txBody>
        </p:sp>
        <p:sp>
          <p:nvSpPr>
            <p:cNvPr id="51211" name="Rectangle 30"/>
            <p:cNvSpPr>
              <a:spLocks noChangeArrowheads="1"/>
            </p:cNvSpPr>
            <p:nvPr/>
          </p:nvSpPr>
          <p:spPr bwMode="auto">
            <a:xfrm>
              <a:off x="3312" y="3312"/>
              <a:ext cx="240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12" name="Text Box 25"/>
          <p:cNvSpPr txBox="1">
            <a:spLocks noChangeArrowheads="1"/>
          </p:cNvSpPr>
          <p:nvPr/>
        </p:nvSpPr>
        <p:spPr bwMode="auto">
          <a:xfrm>
            <a:off x="304800" y="22860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i="1">
              <a:solidFill>
                <a:srgbClr val="000099"/>
              </a:solidFill>
              <a:latin typeface="Lucida Sans" pitchFamily="34" charset="0"/>
            </a:endParaRPr>
          </a:p>
        </p:txBody>
      </p:sp>
      <p:sp>
        <p:nvSpPr>
          <p:cNvPr id="51213" name="Rectangle 45"/>
          <p:cNvSpPr>
            <a:spLocks noChangeArrowheads="1"/>
          </p:cNvSpPr>
          <p:nvPr/>
        </p:nvSpPr>
        <p:spPr bwMode="auto">
          <a:xfrm>
            <a:off x="4038600" y="11430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4" name="Rectangle 46"/>
          <p:cNvSpPr>
            <a:spLocks noChangeArrowheads="1"/>
          </p:cNvSpPr>
          <p:nvPr/>
        </p:nvSpPr>
        <p:spPr bwMode="auto">
          <a:xfrm>
            <a:off x="3657600" y="13716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5" name="Rectangle 47"/>
          <p:cNvSpPr>
            <a:spLocks noChangeArrowheads="1"/>
          </p:cNvSpPr>
          <p:nvPr/>
        </p:nvSpPr>
        <p:spPr bwMode="auto">
          <a:xfrm>
            <a:off x="3276600" y="16764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6" name="Rectangle 48"/>
          <p:cNvSpPr>
            <a:spLocks noChangeArrowheads="1"/>
          </p:cNvSpPr>
          <p:nvPr/>
        </p:nvSpPr>
        <p:spPr bwMode="auto">
          <a:xfrm>
            <a:off x="2514600" y="21336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7" name="Rectangle 49"/>
          <p:cNvSpPr>
            <a:spLocks noChangeArrowheads="1"/>
          </p:cNvSpPr>
          <p:nvPr/>
        </p:nvSpPr>
        <p:spPr bwMode="auto">
          <a:xfrm>
            <a:off x="1371600" y="24384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8" name="Text Box 27"/>
          <p:cNvSpPr txBox="1">
            <a:spLocks noChangeArrowheads="1"/>
          </p:cNvSpPr>
          <p:nvPr/>
        </p:nvSpPr>
        <p:spPr bwMode="auto">
          <a:xfrm>
            <a:off x="5486400" y="2895600"/>
            <a:ext cx="373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  <a:latin typeface="Lucida Sans" pitchFamily="34" charset="0"/>
              </a:rPr>
              <a:t>True parameter</a:t>
            </a:r>
          </a:p>
        </p:txBody>
      </p:sp>
      <p:sp>
        <p:nvSpPr>
          <p:cNvPr id="51219" name="Rectangle 31"/>
          <p:cNvSpPr>
            <a:spLocks noChangeArrowheads="1"/>
          </p:cNvSpPr>
          <p:nvPr/>
        </p:nvSpPr>
        <p:spPr bwMode="auto">
          <a:xfrm>
            <a:off x="609600" y="25908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20" name="Group 52"/>
          <p:cNvGrpSpPr>
            <a:grpSpLocks/>
          </p:cNvGrpSpPr>
          <p:nvPr/>
        </p:nvGrpSpPr>
        <p:grpSpPr bwMode="auto">
          <a:xfrm>
            <a:off x="4800600" y="1371600"/>
            <a:ext cx="3429000" cy="1371600"/>
            <a:chOff x="4800600" y="4038600"/>
            <a:chExt cx="3429000" cy="1371600"/>
          </a:xfrm>
        </p:grpSpPr>
        <p:sp>
          <p:nvSpPr>
            <p:cNvPr id="51221" name="Rectangle 59"/>
            <p:cNvSpPr>
              <a:spLocks noChangeArrowheads="1"/>
            </p:cNvSpPr>
            <p:nvPr/>
          </p:nvSpPr>
          <p:spPr bwMode="auto">
            <a:xfrm>
              <a:off x="4800600" y="4038600"/>
              <a:ext cx="3810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2" name="Rectangle 60"/>
            <p:cNvSpPr>
              <a:spLocks noChangeArrowheads="1"/>
            </p:cNvSpPr>
            <p:nvPr/>
          </p:nvSpPr>
          <p:spPr bwMode="auto">
            <a:xfrm>
              <a:off x="5943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3" name="Rectangle 61"/>
            <p:cNvSpPr>
              <a:spLocks noChangeArrowheads="1"/>
            </p:cNvSpPr>
            <p:nvPr/>
          </p:nvSpPr>
          <p:spPr bwMode="auto">
            <a:xfrm>
              <a:off x="6705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4" name="Rectangle 62"/>
            <p:cNvSpPr>
              <a:spLocks noChangeArrowheads="1"/>
            </p:cNvSpPr>
            <p:nvPr/>
          </p:nvSpPr>
          <p:spPr bwMode="auto">
            <a:xfrm>
              <a:off x="7467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5" name="Rectangle 30"/>
            <p:cNvSpPr>
              <a:spLocks noChangeArrowheads="1"/>
            </p:cNvSpPr>
            <p:nvPr/>
          </p:nvSpPr>
          <p:spPr bwMode="auto">
            <a:xfrm>
              <a:off x="7848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6" name="Rectangle 64"/>
            <p:cNvSpPr>
              <a:spLocks noChangeArrowheads="1"/>
            </p:cNvSpPr>
            <p:nvPr/>
          </p:nvSpPr>
          <p:spPr bwMode="auto">
            <a:xfrm>
              <a:off x="7086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7" name="Rectangle 65"/>
            <p:cNvSpPr>
              <a:spLocks noChangeArrowheads="1"/>
            </p:cNvSpPr>
            <p:nvPr/>
          </p:nvSpPr>
          <p:spPr bwMode="auto">
            <a:xfrm>
              <a:off x="6324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8" name="Rectangle 66"/>
            <p:cNvSpPr>
              <a:spLocks noChangeArrowheads="1"/>
            </p:cNvSpPr>
            <p:nvPr/>
          </p:nvSpPr>
          <p:spPr bwMode="auto">
            <a:xfrm>
              <a:off x="5562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9" name="Rectangle 67"/>
            <p:cNvSpPr>
              <a:spLocks noChangeArrowheads="1"/>
            </p:cNvSpPr>
            <p:nvPr/>
          </p:nvSpPr>
          <p:spPr bwMode="auto">
            <a:xfrm>
              <a:off x="5181600" y="4038600"/>
              <a:ext cx="3810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30" name="Rectangle 31"/>
          <p:cNvSpPr>
            <a:spLocks noChangeArrowheads="1"/>
          </p:cNvSpPr>
          <p:nvPr/>
        </p:nvSpPr>
        <p:spPr bwMode="auto">
          <a:xfrm>
            <a:off x="990600" y="25908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1" name="Rectangle 55"/>
          <p:cNvSpPr>
            <a:spLocks noChangeArrowheads="1"/>
          </p:cNvSpPr>
          <p:nvPr/>
        </p:nvSpPr>
        <p:spPr bwMode="auto">
          <a:xfrm>
            <a:off x="1752600" y="24384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2" name="Rectangle 56"/>
          <p:cNvSpPr>
            <a:spLocks noChangeArrowheads="1"/>
          </p:cNvSpPr>
          <p:nvPr/>
        </p:nvSpPr>
        <p:spPr bwMode="auto">
          <a:xfrm>
            <a:off x="2133600" y="21336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3" name="Rectangle 57"/>
          <p:cNvSpPr>
            <a:spLocks noChangeArrowheads="1"/>
          </p:cNvSpPr>
          <p:nvPr/>
        </p:nvSpPr>
        <p:spPr bwMode="auto">
          <a:xfrm>
            <a:off x="2895600" y="16764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4" name="Rectangle 58"/>
          <p:cNvSpPr>
            <a:spLocks noChangeArrowheads="1"/>
          </p:cNvSpPr>
          <p:nvPr/>
        </p:nvSpPr>
        <p:spPr bwMode="auto">
          <a:xfrm>
            <a:off x="4419600" y="11430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5" name="Line 12"/>
          <p:cNvSpPr>
            <a:spLocks noChangeShapeType="1"/>
          </p:cNvSpPr>
          <p:nvPr/>
        </p:nvSpPr>
        <p:spPr bwMode="auto">
          <a:xfrm flipV="1">
            <a:off x="7239000" y="2590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1600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mtClean="0"/>
              <a:t>Another vocab word…</a:t>
            </a:r>
          </a:p>
          <a:p>
            <a:pPr>
              <a:buFont typeface="Wingdings 3" pitchFamily="18" charset="2"/>
              <a:buNone/>
            </a:pPr>
            <a:endParaRPr lang="en-US" smtClean="0"/>
          </a:p>
          <a:p>
            <a:pPr>
              <a:buFontTx/>
              <a:buChar char="•"/>
            </a:pPr>
            <a:r>
              <a:rPr lang="en-US" smtClean="0"/>
              <a:t>Unbiased Estimator:</a:t>
            </a: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304800" y="1752600"/>
            <a:ext cx="8686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2700">
                <a:latin typeface="Lucida Sans Unicode" pitchFamily="34" charset="0"/>
              </a:rPr>
              <a:t>		- When the center of a sampling 	distribution 	(histogram) is equal to the true parameter.</a:t>
            </a:r>
          </a:p>
        </p:txBody>
      </p:sp>
      <p:grpSp>
        <p:nvGrpSpPr>
          <p:cNvPr id="52229" name="Group 53"/>
          <p:cNvGrpSpPr>
            <a:grpSpLocks/>
          </p:cNvGrpSpPr>
          <p:nvPr/>
        </p:nvGrpSpPr>
        <p:grpSpPr bwMode="auto">
          <a:xfrm>
            <a:off x="152400" y="3048000"/>
            <a:ext cx="6172200" cy="1806575"/>
            <a:chOff x="304800" y="3810000"/>
            <a:chExt cx="7924800" cy="2153490"/>
          </a:xfrm>
        </p:grpSpPr>
        <p:sp>
          <p:nvSpPr>
            <p:cNvPr id="52230" name="Text Box 25"/>
            <p:cNvSpPr txBox="1">
              <a:spLocks noChangeArrowheads="1"/>
            </p:cNvSpPr>
            <p:nvPr/>
          </p:nvSpPr>
          <p:spPr bwMode="auto">
            <a:xfrm>
              <a:off x="304800" y="4952977"/>
              <a:ext cx="4037816" cy="618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 i="1">
                <a:solidFill>
                  <a:srgbClr val="000099"/>
                </a:solidFill>
                <a:latin typeface="Lucida Sans" pitchFamily="34" charset="0"/>
              </a:endParaRPr>
            </a:p>
          </p:txBody>
        </p:sp>
        <p:sp>
          <p:nvSpPr>
            <p:cNvPr id="52231" name="Rectangle 30"/>
            <p:cNvSpPr>
              <a:spLocks noChangeArrowheads="1"/>
            </p:cNvSpPr>
            <p:nvPr/>
          </p:nvSpPr>
          <p:spPr bwMode="auto">
            <a:xfrm>
              <a:off x="4038600" y="3810000"/>
              <a:ext cx="381000" cy="1600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2" name="Rectangle 32"/>
            <p:cNvSpPr>
              <a:spLocks noChangeArrowheads="1"/>
            </p:cNvSpPr>
            <p:nvPr/>
          </p:nvSpPr>
          <p:spPr bwMode="auto">
            <a:xfrm>
              <a:off x="3657600" y="4038600"/>
              <a:ext cx="3810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3" name="Rectangle 34"/>
            <p:cNvSpPr>
              <a:spLocks noChangeArrowheads="1"/>
            </p:cNvSpPr>
            <p:nvPr/>
          </p:nvSpPr>
          <p:spPr bwMode="auto">
            <a:xfrm>
              <a:off x="3276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4" name="Rectangle 36"/>
            <p:cNvSpPr>
              <a:spLocks noChangeArrowheads="1"/>
            </p:cNvSpPr>
            <p:nvPr/>
          </p:nvSpPr>
          <p:spPr bwMode="auto">
            <a:xfrm>
              <a:off x="2514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5" name="Rectangle 38"/>
            <p:cNvSpPr>
              <a:spLocks noChangeArrowheads="1"/>
            </p:cNvSpPr>
            <p:nvPr/>
          </p:nvSpPr>
          <p:spPr bwMode="auto">
            <a:xfrm>
              <a:off x="1371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6" name="Line 12"/>
            <p:cNvSpPr>
              <a:spLocks noChangeShapeType="1"/>
            </p:cNvSpPr>
            <p:nvPr/>
          </p:nvSpPr>
          <p:spPr bwMode="auto">
            <a:xfrm flipV="1">
              <a:off x="4267200" y="525780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7" name="Text Box 27"/>
            <p:cNvSpPr txBox="1">
              <a:spLocks noChangeArrowheads="1"/>
            </p:cNvSpPr>
            <p:nvPr/>
          </p:nvSpPr>
          <p:spPr bwMode="auto">
            <a:xfrm>
              <a:off x="2514286" y="5562312"/>
              <a:ext cx="3734114" cy="40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000099"/>
                  </a:solidFill>
                  <a:latin typeface="Lucida Sans" pitchFamily="34" charset="0"/>
                </a:rPr>
                <a:t>True parameter</a:t>
              </a:r>
            </a:p>
          </p:txBody>
        </p:sp>
        <p:sp>
          <p:nvSpPr>
            <p:cNvPr id="52238" name="Rectangle 31"/>
            <p:cNvSpPr>
              <a:spLocks noChangeArrowheads="1"/>
            </p:cNvSpPr>
            <p:nvPr/>
          </p:nvSpPr>
          <p:spPr bwMode="auto">
            <a:xfrm>
              <a:off x="609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239" name="Group 52"/>
            <p:cNvGrpSpPr>
              <a:grpSpLocks/>
            </p:cNvGrpSpPr>
            <p:nvPr/>
          </p:nvGrpSpPr>
          <p:grpSpPr bwMode="auto">
            <a:xfrm>
              <a:off x="4800600" y="4038600"/>
              <a:ext cx="3429000" cy="1371600"/>
              <a:chOff x="4800600" y="4038600"/>
              <a:chExt cx="3429000" cy="1371600"/>
            </a:xfrm>
          </p:grpSpPr>
          <p:sp>
            <p:nvSpPr>
              <p:cNvPr id="52240" name="Rectangle 31"/>
              <p:cNvSpPr>
                <a:spLocks noChangeArrowheads="1"/>
              </p:cNvSpPr>
              <p:nvPr/>
            </p:nvSpPr>
            <p:spPr bwMode="auto">
              <a:xfrm>
                <a:off x="4800600" y="4038600"/>
                <a:ext cx="3810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1" name="Rectangle 33"/>
              <p:cNvSpPr>
                <a:spLocks noChangeArrowheads="1"/>
              </p:cNvSpPr>
              <p:nvPr/>
            </p:nvSpPr>
            <p:spPr bwMode="auto">
              <a:xfrm>
                <a:off x="5943600" y="4343400"/>
                <a:ext cx="381000" cy="1066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2" name="Rectangle 35"/>
              <p:cNvSpPr>
                <a:spLocks noChangeArrowheads="1"/>
              </p:cNvSpPr>
              <p:nvPr/>
            </p:nvSpPr>
            <p:spPr bwMode="auto">
              <a:xfrm>
                <a:off x="6705600" y="4800600"/>
                <a:ext cx="381000" cy="609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3" name="Rectangle 37"/>
              <p:cNvSpPr>
                <a:spLocks noChangeArrowheads="1"/>
              </p:cNvSpPr>
              <p:nvPr/>
            </p:nvSpPr>
            <p:spPr bwMode="auto">
              <a:xfrm>
                <a:off x="7467600" y="5105400"/>
                <a:ext cx="381000" cy="304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4" name="Rectangle 30"/>
              <p:cNvSpPr>
                <a:spLocks noChangeArrowheads="1"/>
              </p:cNvSpPr>
              <p:nvPr/>
            </p:nvSpPr>
            <p:spPr bwMode="auto">
              <a:xfrm>
                <a:off x="7848600" y="5257800"/>
                <a:ext cx="381000" cy="152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5" name="Rectangle 43"/>
              <p:cNvSpPr>
                <a:spLocks noChangeArrowheads="1"/>
              </p:cNvSpPr>
              <p:nvPr/>
            </p:nvSpPr>
            <p:spPr bwMode="auto">
              <a:xfrm>
                <a:off x="7086600" y="5105400"/>
                <a:ext cx="381000" cy="304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6" name="Rectangle 44"/>
              <p:cNvSpPr>
                <a:spLocks noChangeArrowheads="1"/>
              </p:cNvSpPr>
              <p:nvPr/>
            </p:nvSpPr>
            <p:spPr bwMode="auto">
              <a:xfrm>
                <a:off x="6324600" y="4800600"/>
                <a:ext cx="381000" cy="609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7" name="Rectangle 45"/>
              <p:cNvSpPr>
                <a:spLocks noChangeArrowheads="1"/>
              </p:cNvSpPr>
              <p:nvPr/>
            </p:nvSpPr>
            <p:spPr bwMode="auto">
              <a:xfrm>
                <a:off x="5562600" y="4343400"/>
                <a:ext cx="381000" cy="1066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8" name="Rectangle 46"/>
              <p:cNvSpPr>
                <a:spLocks noChangeArrowheads="1"/>
              </p:cNvSpPr>
              <p:nvPr/>
            </p:nvSpPr>
            <p:spPr bwMode="auto">
              <a:xfrm>
                <a:off x="5181600" y="4038600"/>
                <a:ext cx="3810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2249" name="Rectangle 31"/>
            <p:cNvSpPr>
              <a:spLocks noChangeArrowheads="1"/>
            </p:cNvSpPr>
            <p:nvPr/>
          </p:nvSpPr>
          <p:spPr bwMode="auto">
            <a:xfrm>
              <a:off x="990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0" name="Rectangle 48"/>
            <p:cNvSpPr>
              <a:spLocks noChangeArrowheads="1"/>
            </p:cNvSpPr>
            <p:nvPr/>
          </p:nvSpPr>
          <p:spPr bwMode="auto">
            <a:xfrm>
              <a:off x="1752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1" name="Rectangle 49"/>
            <p:cNvSpPr>
              <a:spLocks noChangeArrowheads="1"/>
            </p:cNvSpPr>
            <p:nvPr/>
          </p:nvSpPr>
          <p:spPr bwMode="auto">
            <a:xfrm>
              <a:off x="2133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2" name="Rectangle 50"/>
            <p:cNvSpPr>
              <a:spLocks noChangeArrowheads="1"/>
            </p:cNvSpPr>
            <p:nvPr/>
          </p:nvSpPr>
          <p:spPr bwMode="auto">
            <a:xfrm>
              <a:off x="2895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3" name="Rectangle 51"/>
            <p:cNvSpPr>
              <a:spLocks noChangeArrowheads="1"/>
            </p:cNvSpPr>
            <p:nvPr/>
          </p:nvSpPr>
          <p:spPr bwMode="auto">
            <a:xfrm>
              <a:off x="4419600" y="3810000"/>
              <a:ext cx="381000" cy="1600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254" name="Group 30"/>
          <p:cNvGrpSpPr>
            <a:grpSpLocks/>
          </p:cNvGrpSpPr>
          <p:nvPr/>
        </p:nvGrpSpPr>
        <p:grpSpPr bwMode="auto">
          <a:xfrm>
            <a:off x="5638800" y="4616450"/>
            <a:ext cx="3733800" cy="2089150"/>
            <a:chOff x="1584" y="2400"/>
            <a:chExt cx="2352" cy="1316"/>
          </a:xfrm>
        </p:grpSpPr>
        <p:sp>
          <p:nvSpPr>
            <p:cNvPr id="52255" name="Rectangle 30"/>
            <p:cNvSpPr>
              <a:spLocks noChangeArrowheads="1"/>
            </p:cNvSpPr>
            <p:nvPr/>
          </p:nvSpPr>
          <p:spPr bwMode="auto">
            <a:xfrm>
              <a:off x="2592" y="2400"/>
              <a:ext cx="240" cy="10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6" name="Rectangle 31"/>
            <p:cNvSpPr>
              <a:spLocks noChangeArrowheads="1"/>
            </p:cNvSpPr>
            <p:nvPr/>
          </p:nvSpPr>
          <p:spPr bwMode="auto">
            <a:xfrm>
              <a:off x="2832" y="2544"/>
              <a:ext cx="240" cy="8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7" name="Rectangle 34"/>
            <p:cNvSpPr>
              <a:spLocks noChangeArrowheads="1"/>
            </p:cNvSpPr>
            <p:nvPr/>
          </p:nvSpPr>
          <p:spPr bwMode="auto">
            <a:xfrm>
              <a:off x="2352" y="2736"/>
              <a:ext cx="240" cy="6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8" name="Rectangle 35"/>
            <p:cNvSpPr>
              <a:spLocks noChangeArrowheads="1"/>
            </p:cNvSpPr>
            <p:nvPr/>
          </p:nvSpPr>
          <p:spPr bwMode="auto">
            <a:xfrm>
              <a:off x="3072" y="3024"/>
              <a:ext cx="240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9" name="Rectangle 38"/>
            <p:cNvSpPr>
              <a:spLocks noChangeArrowheads="1"/>
            </p:cNvSpPr>
            <p:nvPr/>
          </p:nvSpPr>
          <p:spPr bwMode="auto">
            <a:xfrm>
              <a:off x="2112" y="3216"/>
              <a:ext cx="24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0" name="Line 12"/>
            <p:cNvSpPr>
              <a:spLocks noChangeShapeType="1"/>
            </p:cNvSpPr>
            <p:nvPr/>
          </p:nvSpPr>
          <p:spPr bwMode="auto">
            <a:xfrm flipV="1">
              <a:off x="2688" y="331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1" name="Text Box 27"/>
            <p:cNvSpPr txBox="1">
              <a:spLocks noChangeArrowheads="1"/>
            </p:cNvSpPr>
            <p:nvPr/>
          </p:nvSpPr>
          <p:spPr bwMode="auto">
            <a:xfrm>
              <a:off x="1584" y="3504"/>
              <a:ext cx="23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000099"/>
                  </a:solidFill>
                  <a:latin typeface="Lucida Sans" pitchFamily="34" charset="0"/>
                </a:rPr>
                <a:t>True parameter</a:t>
              </a:r>
            </a:p>
          </p:txBody>
        </p:sp>
        <p:sp>
          <p:nvSpPr>
            <p:cNvPr id="52262" name="Rectangle 30"/>
            <p:cNvSpPr>
              <a:spLocks noChangeArrowheads="1"/>
            </p:cNvSpPr>
            <p:nvPr/>
          </p:nvSpPr>
          <p:spPr bwMode="auto">
            <a:xfrm>
              <a:off x="3312" y="3312"/>
              <a:ext cx="240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2743200"/>
          </a:xfrm>
        </p:spPr>
        <p:txBody>
          <a:bodyPr>
            <a:normAutofit fontScale="92500" lnSpcReduction="20000"/>
          </a:bodyPr>
          <a:lstStyle/>
          <a:p>
            <a:pPr marL="623888" indent="-514350">
              <a:buFont typeface="Wingdings 3" pitchFamily="18" charset="2"/>
              <a:buNone/>
            </a:pPr>
            <a:r>
              <a:rPr lang="en-US" sz="2500" b="1" i="1" u="sng" smtClean="0"/>
              <a:t>GOOD Sampling Designs:</a:t>
            </a:r>
          </a:p>
          <a:p>
            <a:pPr marL="623888" indent="-514350">
              <a:buFont typeface="Wingdings 3" pitchFamily="18" charset="2"/>
              <a:buNone/>
            </a:pPr>
            <a:endParaRPr lang="en-US" sz="2500" b="1" i="1" u="sng" smtClean="0"/>
          </a:p>
          <a:p>
            <a:pPr marL="623888" indent="-514350">
              <a:buFont typeface="Wingdings 3" pitchFamily="18" charset="2"/>
              <a:buNone/>
            </a:pPr>
            <a:r>
              <a:rPr lang="en-US" sz="2500" smtClean="0"/>
              <a:t>1) Simple Random Sample  (SRS) -  Every experimental unit has the same chance of being picked for the sample and every possible sample has the same chance of being selected</a:t>
            </a:r>
          </a:p>
          <a:p>
            <a:pPr marL="623888" indent="-514350">
              <a:buFont typeface="Wingdings 3" pitchFamily="18" charset="2"/>
              <a:buNone/>
            </a:pPr>
            <a:endParaRPr lang="en-US" sz="2500" smtClean="0"/>
          </a:p>
          <a:p>
            <a:pPr marL="623888" indent="-514350">
              <a:buFont typeface="Wingdings 3" pitchFamily="18" charset="2"/>
              <a:buNone/>
            </a:pPr>
            <a:r>
              <a:rPr lang="en-US" sz="2500" smtClean="0"/>
              <a:t>	</a:t>
            </a:r>
          </a:p>
        </p:txBody>
      </p:sp>
      <p:sp>
        <p:nvSpPr>
          <p:cNvPr id="3" name="Content Placeholder 1"/>
          <p:cNvSpPr>
            <a:spLocks/>
          </p:cNvSpPr>
          <p:nvPr/>
        </p:nvSpPr>
        <p:spPr bwMode="auto">
          <a:xfrm>
            <a:off x="381000" y="3200400"/>
            <a:ext cx="8229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•"/>
            </a:pPr>
            <a:r>
              <a:rPr lang="en-US" sz="2500">
                <a:latin typeface="Lucida Sans Unicode" pitchFamily="34" charset="0"/>
              </a:rPr>
              <a:t>Give every subject in the population a number</a:t>
            </a:r>
          </a:p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2500">
              <a:latin typeface="Lucida Sans Unicode" pitchFamily="34" charset="0"/>
            </a:endParaRPr>
          </a:p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•"/>
            </a:pPr>
            <a:r>
              <a:rPr lang="en-US" sz="2500">
                <a:latin typeface="Lucida Sans Unicode" pitchFamily="34" charset="0"/>
              </a:rPr>
              <a:t>Use the table of random digits and read across to select your sample</a:t>
            </a:r>
          </a:p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2500">
              <a:latin typeface="Lucida Sans Unicode" pitchFamily="34" charset="0"/>
            </a:endParaRPr>
          </a:p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•"/>
            </a:pPr>
            <a:r>
              <a:rPr lang="en-US" sz="2500">
                <a:latin typeface="Lucida Sans Unicode" pitchFamily="34" charset="0"/>
              </a:rPr>
              <a:t>Ignore repeats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807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Lucida Sans" pitchFamily="34" charset="0"/>
              </a:rPr>
              <a:t>EXAMPLE: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8077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Lucida Sans" pitchFamily="34" charset="0"/>
              </a:rPr>
              <a:t>Take an SRS of 5 from the following list.  Start at line 31 in the table.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81000" y="2065338"/>
            <a:ext cx="9144000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Smith		Jones		Holloway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DeNizzo		David		Adams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Schaefer		Gray			Capito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Meyers		Gingrich		Card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Dietrich		Moreland		Hall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Walsh		Whitter		Jordan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807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Lucida Sans" pitchFamily="34" charset="0"/>
              </a:rPr>
              <a:t>EXAMPLE: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8077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Lucida Sans" pitchFamily="34" charset="0"/>
              </a:rPr>
              <a:t>Take an SRS of 4 from the following list.  Start at line 18 in the table.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81000" y="2065338"/>
            <a:ext cx="8534400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McGlone		McCuen		Wilson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Szarko		Bellavance		Woodring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Stotler		Kelly			Wheeles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Timmins		Arden		McNelis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Gemgnani		O’Brien		Robinson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Lorenz		Lake			Bainbridge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94456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/>
            <a:r>
              <a:rPr lang="en-US" sz="3200" b="1" i="1" u="sng">
                <a:latin typeface="Calibri" pitchFamily="34" charset="0"/>
              </a:rPr>
              <a:t>Stratified Random Sample: </a:t>
            </a:r>
          </a:p>
          <a:p>
            <a:pPr algn="ctr"/>
            <a:r>
              <a:rPr lang="en-US" sz="2400" b="1" i="1">
                <a:latin typeface="Calibri" pitchFamily="34" charset="0"/>
              </a:rPr>
              <a:t>(NOT simple random sample)</a:t>
            </a:r>
            <a:endParaRPr lang="en-US" sz="3200" b="1" i="1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579563"/>
            <a:ext cx="8763000" cy="1554162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rabicParenR"/>
            </a:pPr>
            <a:r>
              <a:rPr lang="en-US" sz="3200" i="1">
                <a:latin typeface="Calibri" pitchFamily="34" charset="0"/>
              </a:rPr>
              <a:t>Divide population into groups with something in common (called </a:t>
            </a:r>
            <a:r>
              <a:rPr lang="en-US" sz="3200" b="1" i="1">
                <a:latin typeface="Calibri" pitchFamily="34" charset="0"/>
              </a:rPr>
              <a:t>STRATA)</a:t>
            </a:r>
            <a:endParaRPr lang="en-US" sz="3200" i="1">
              <a:latin typeface="Calibri" pitchFamily="34" charset="0"/>
            </a:endParaRPr>
          </a:p>
          <a:p>
            <a:pPr marL="514350" indent="-514350"/>
            <a:r>
              <a:rPr lang="en-US" sz="3200" i="1">
                <a:latin typeface="Calibri" pitchFamily="34" charset="0"/>
              </a:rPr>
              <a:t>		Example: gender, age, etc.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3459163"/>
            <a:ext cx="8763000" cy="1554162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>
                <a:latin typeface="Calibri" pitchFamily="34" charset="0"/>
              </a:rPr>
              <a:t>2) Take separate SRS in each strata and combine these to make the full sample</a:t>
            </a:r>
          </a:p>
          <a:p>
            <a:pPr marL="514350" indent="-514350"/>
            <a:r>
              <a:rPr lang="en-US" sz="3200" i="1">
                <a:latin typeface="Calibri" pitchFamily="34" charset="0"/>
              </a:rPr>
              <a:t>		- can sometimes be a % of each strata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/>
          <a:lstStyle/>
          <a:p>
            <a:r>
              <a:rPr lang="en-US" smtClean="0"/>
              <a:t>Population- all exp. units that you want to make a conclusion about</a:t>
            </a:r>
          </a:p>
          <a:p>
            <a:endParaRPr lang="en-US" smtClean="0"/>
          </a:p>
          <a:p>
            <a:r>
              <a:rPr lang="en-US" smtClean="0"/>
              <a:t>Sampling frame – list of individuals from whom the sample is drawn. Not always the population of interest.</a:t>
            </a:r>
          </a:p>
          <a:p>
            <a:endParaRPr lang="en-US" smtClean="0"/>
          </a:p>
          <a:p>
            <a:r>
              <a:rPr lang="en-US" smtClean="0"/>
              <a:t>Sample- small group of the population that you do an experiment/study on.</a:t>
            </a:r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Vocabulary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381000" y="152400"/>
            <a:ext cx="8229600" cy="4525963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mtClean="0"/>
              <a:t>Example:</a:t>
            </a:r>
          </a:p>
          <a:p>
            <a:pPr>
              <a:buFont typeface="Wingdings 3" pitchFamily="18" charset="2"/>
              <a:buNone/>
            </a:pPr>
            <a:r>
              <a:rPr lang="en-US" smtClean="0"/>
              <a:t>We want to take an accurate sample of CB South students.  There are 540 sophomores, 585 juniors, and 530 seniors.   Take a stratified random sample.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533400" y="381000"/>
            <a:ext cx="8229600" cy="26670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z="2500" b="1" i="1" u="sng" smtClean="0"/>
              <a:t>GOOD Sampling Methods (continued):</a:t>
            </a:r>
          </a:p>
          <a:p>
            <a:pPr>
              <a:buFont typeface="Wingdings 3" pitchFamily="18" charset="2"/>
              <a:buNone/>
            </a:pPr>
            <a:endParaRPr lang="en-US" sz="2500" b="1" i="1" u="sng" smtClean="0"/>
          </a:p>
          <a:p>
            <a:pPr>
              <a:buFont typeface="Wingdings 3" pitchFamily="18" charset="2"/>
              <a:buNone/>
            </a:pPr>
            <a:r>
              <a:rPr lang="en-US" sz="2500" smtClean="0"/>
              <a:t>3) Systematic Random Sample – The members of a population are ordered in some manner. The first member is selected at random. Each additional member is selected at a predetermined interval. </a:t>
            </a:r>
          </a:p>
          <a:p>
            <a:endParaRPr lang="en-US" smtClean="0"/>
          </a:p>
          <a:p>
            <a:pPr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762000" y="3128963"/>
            <a:ext cx="8001000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2500"/>
              <a:t>Examples: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SzPct val="68000"/>
              <a:buFontTx/>
              <a:buChar char="-"/>
            </a:pPr>
            <a:r>
              <a:rPr lang="en-US" sz="2500"/>
              <a:t> Surveying every 5</a:t>
            </a:r>
            <a:r>
              <a:rPr lang="en-US" sz="2500" baseline="30000"/>
              <a:t>th</a:t>
            </a:r>
            <a:r>
              <a:rPr lang="en-US" sz="2500"/>
              <a:t> person that walks thru the back door of CB South. 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SzPct val="68000"/>
              <a:buFontTx/>
              <a:buChar char="-"/>
            </a:pPr>
            <a:r>
              <a:rPr lang="en-US" sz="2500">
                <a:latin typeface="Lucida Sans Unicode" pitchFamily="34" charset="0"/>
              </a:rPr>
              <a:t> </a:t>
            </a:r>
            <a:r>
              <a:rPr lang="en-US" sz="2500"/>
              <a:t>Selecting a random person to start with (like person #4) and then taking every 10</a:t>
            </a:r>
            <a:r>
              <a:rPr lang="en-US" sz="2500" baseline="30000"/>
              <a:t>th</a:t>
            </a:r>
            <a:r>
              <a:rPr lang="en-US" sz="2500"/>
              <a:t> person on the list after that (person #14, person #24, person #34, etc.)</a:t>
            </a:r>
            <a:endParaRPr lang="en-US" sz="250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  <p:bldP spid="3789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en-US" sz="2500" smtClean="0"/>
          </a:p>
          <a:p>
            <a:pPr>
              <a:lnSpc>
                <a:spcPct val="90000"/>
              </a:lnSpc>
            </a:pPr>
            <a:r>
              <a:rPr lang="en-US" sz="2500" smtClean="0"/>
              <a:t>Cluster Sample – Population is broken into groups. All members in one or more groups are taken as the sample.</a:t>
            </a:r>
          </a:p>
          <a:p>
            <a:pPr>
              <a:lnSpc>
                <a:spcPct val="90000"/>
              </a:lnSpc>
            </a:pPr>
            <a:endParaRPr lang="en-US" sz="2500" smtClean="0"/>
          </a:p>
          <a:p>
            <a:pPr>
              <a:lnSpc>
                <a:spcPct val="90000"/>
              </a:lnSpc>
            </a:pPr>
            <a:r>
              <a:rPr lang="en-US" sz="2500" smtClean="0"/>
              <a:t>Multistage Sample -  - Sample from a big group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en-US" sz="2500" smtClean="0"/>
              <a:t> - Within each part of that sample, take another sample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en-US" sz="2500" smtClean="0"/>
              <a:t> - Within each part of that sample, take another sample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2514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mtClean="0"/>
              <a:t>Example:</a:t>
            </a:r>
          </a:p>
          <a:p>
            <a:pPr>
              <a:buFont typeface="Wingdings 3" pitchFamily="18" charset="2"/>
              <a:buNone/>
            </a:pPr>
            <a:r>
              <a:rPr lang="en-US" smtClean="0"/>
              <a:t>The government wants to survey the entire population.  However they cannot just give every person a number and do an SRS.  So they follow this process:</a:t>
            </a:r>
          </a:p>
        </p:txBody>
      </p:sp>
      <p:sp>
        <p:nvSpPr>
          <p:cNvPr id="39940" name="Rectangle 4"/>
          <p:cNvSpPr>
            <a:spLocks/>
          </p:cNvSpPr>
          <p:nvPr/>
        </p:nvSpPr>
        <p:spPr bwMode="auto">
          <a:xfrm>
            <a:off x="457200" y="25908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2700">
                <a:latin typeface="Lucida Sans Unicode" pitchFamily="34" charset="0"/>
              </a:rPr>
              <a:t>* Randomly select 5 counties from each state</a:t>
            </a:r>
          </a:p>
        </p:txBody>
      </p:sp>
      <p:sp>
        <p:nvSpPr>
          <p:cNvPr id="39941" name="Rectangle 5"/>
          <p:cNvSpPr>
            <a:spLocks/>
          </p:cNvSpPr>
          <p:nvPr/>
        </p:nvSpPr>
        <p:spPr bwMode="auto">
          <a:xfrm>
            <a:off x="457200" y="32004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700">
                <a:latin typeface="Lucida Sans Unicode" pitchFamily="34" charset="0"/>
              </a:rPr>
              <a:t>* In each of those counties, randomly select 6 towns/cities</a:t>
            </a:r>
          </a:p>
        </p:txBody>
      </p:sp>
      <p:sp>
        <p:nvSpPr>
          <p:cNvPr id="39942" name="Rectangle 6"/>
          <p:cNvSpPr>
            <a:spLocks/>
          </p:cNvSpPr>
          <p:nvPr/>
        </p:nvSpPr>
        <p:spPr bwMode="auto">
          <a:xfrm>
            <a:off x="457200" y="42672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700">
                <a:latin typeface="Lucida Sans Unicode" pitchFamily="34" charset="0"/>
              </a:rPr>
              <a:t>* In each town/city, randomly select 4 streets</a:t>
            </a:r>
          </a:p>
        </p:txBody>
      </p:sp>
      <p:sp>
        <p:nvSpPr>
          <p:cNvPr id="39943" name="Rectangle 7"/>
          <p:cNvSpPr>
            <a:spLocks/>
          </p:cNvSpPr>
          <p:nvPr/>
        </p:nvSpPr>
        <p:spPr bwMode="auto">
          <a:xfrm>
            <a:off x="457200" y="48768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700">
                <a:latin typeface="Lucida Sans Unicode" pitchFamily="34" charset="0"/>
              </a:rPr>
              <a:t>* On each street, select 3 houses, and interview the head of the household.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1" uiExpand="1" build="p"/>
      <p:bldP spid="39940" grpId="0"/>
      <p:bldP spid="39941" grpId="0"/>
      <p:bldP spid="39942" grpId="0"/>
      <p:bldP spid="399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457200" y="76200"/>
            <a:ext cx="830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latin typeface="Lucida Sans" pitchFamily="34" charset="0"/>
              </a:rPr>
              <a:t>BIASED SAMPLING METHODS: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57200" y="868363"/>
            <a:ext cx="8305800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Lucida Sans" pitchFamily="34" charset="0"/>
              </a:rPr>
              <a:t>Voluntary Response Samples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sz="3200">
                <a:latin typeface="Lucida Sans" pitchFamily="34" charset="0"/>
              </a:rPr>
              <a:t>Chooses itself by responding to a general appeal.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sz="3200">
                <a:latin typeface="Lucida Sans" pitchFamily="34" charset="0"/>
              </a:rPr>
              <a:t>Call-in, write-in, stopping in the mall, etc.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57200" y="4419600"/>
            <a:ext cx="83058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>
                <a:latin typeface="Lucida Sans" pitchFamily="34" charset="0"/>
              </a:rPr>
              <a:t>Convenience Samples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sz="3200">
                <a:latin typeface="Lucida Sans" pitchFamily="34" charset="0"/>
              </a:rPr>
              <a:t>Selecting individuals that are the easiest to reach/contact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52400" y="76200"/>
            <a:ext cx="830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latin typeface="Lucida Sans" pitchFamily="34" charset="0"/>
              </a:rPr>
              <a:t>JUST CHECKING</a:t>
            </a:r>
            <a:endParaRPr lang="en-US" sz="3200" b="1" dirty="0">
              <a:latin typeface="Lucida Sans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686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Lucida Sans" pitchFamily="34" charset="0"/>
              </a:rPr>
              <a:t>We need to survey a random sample of 30 passengers on a flight from San Francisco to Tokyo.  Name each sampling method described below:</a:t>
            </a:r>
            <a:endParaRPr lang="en-US" sz="2800" dirty="0">
              <a:latin typeface="Lucida Sans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6200" y="245131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dirty="0" smtClean="0">
                <a:latin typeface="Lucida Sans" pitchFamily="34" charset="0"/>
              </a:rPr>
              <a:t> Pick every 10</a:t>
            </a:r>
            <a:r>
              <a:rPr lang="en-US" sz="2800" baseline="30000" dirty="0" smtClean="0">
                <a:latin typeface="Lucida Sans" pitchFamily="34" charset="0"/>
              </a:rPr>
              <a:t>th</a:t>
            </a:r>
            <a:r>
              <a:rPr lang="en-US" sz="2800" dirty="0" smtClean="0">
                <a:latin typeface="Lucida Sans" pitchFamily="34" charset="0"/>
              </a:rPr>
              <a:t> passenger that boards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" y="298198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dirty="0" smtClean="0">
                <a:latin typeface="Lucida Sans" pitchFamily="34" charset="0"/>
              </a:rPr>
              <a:t> From the boarding list, randomly choose 5 people flying first class, and 25 of the other passengers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" y="396240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dirty="0" smtClean="0">
                <a:latin typeface="Lucida Sans" pitchFamily="34" charset="0"/>
              </a:rPr>
              <a:t> Randomly generate 30 seat numbers and survey the passengers who sit there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6200" y="495300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dirty="0" smtClean="0">
                <a:latin typeface="Lucida Sans" pitchFamily="34" charset="0"/>
              </a:rPr>
              <a:t> Randomly select a seat position (right window, 	left window, right aisle, etc.) and survey all 			people in those seats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4864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mtClean="0"/>
              <a:t>◦Parameter </a:t>
            </a:r>
          </a:p>
          <a:p>
            <a:pPr>
              <a:buFont typeface="Wingdings 3" pitchFamily="18" charset="2"/>
              <a:buNone/>
            </a:pPr>
            <a:r>
              <a:rPr lang="en-US" smtClean="0"/>
              <a:t>-Describes the population</a:t>
            </a:r>
          </a:p>
          <a:p>
            <a:pPr>
              <a:buFont typeface="Wingdings 3" pitchFamily="18" charset="2"/>
              <a:buNone/>
            </a:pPr>
            <a:r>
              <a:rPr lang="en-US" smtClean="0"/>
              <a:t>-Fixed Value</a:t>
            </a:r>
          </a:p>
          <a:p>
            <a:pPr>
              <a:buFont typeface="Wingdings 3" pitchFamily="18" charset="2"/>
              <a:buNone/>
            </a:pPr>
            <a:r>
              <a:rPr lang="en-US" smtClean="0"/>
              <a:t>-Often Unknown</a:t>
            </a:r>
          </a:p>
          <a:p>
            <a:pPr>
              <a:buFont typeface="Wingdings 3" pitchFamily="18" charset="2"/>
              <a:buNone/>
            </a:pPr>
            <a:endParaRPr lang="en-US" smtClean="0"/>
          </a:p>
          <a:p>
            <a:pPr>
              <a:buFont typeface="Wingdings 3" pitchFamily="18" charset="2"/>
              <a:buNone/>
            </a:pPr>
            <a:r>
              <a:rPr lang="en-US" smtClean="0"/>
              <a:t>◦Statistic</a:t>
            </a:r>
          </a:p>
          <a:p>
            <a:pPr>
              <a:buFont typeface="Wingdings 3" pitchFamily="18" charset="2"/>
              <a:buNone/>
            </a:pPr>
            <a:r>
              <a:rPr lang="en-US" smtClean="0"/>
              <a:t>-Describes the sample of a population</a:t>
            </a:r>
          </a:p>
          <a:p>
            <a:pPr>
              <a:buFont typeface="Wingdings 3" pitchFamily="18" charset="2"/>
              <a:buNone/>
            </a:pPr>
            <a:r>
              <a:rPr lang="en-US" smtClean="0"/>
              <a:t>-Changes from sample to sample</a:t>
            </a:r>
          </a:p>
          <a:p>
            <a:pPr>
              <a:buFont typeface="Wingdings 3" pitchFamily="18" charset="2"/>
              <a:buNone/>
            </a:pPr>
            <a:r>
              <a:rPr lang="en-US" smtClean="0"/>
              <a:t>-Use repeated samples/experiments to estimate the value of the parameter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457200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Statistic</a:t>
                      </a:r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 Deviation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Proportion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3733800" y="1143000"/>
          <a:ext cx="352425" cy="381000"/>
        </p:xfrm>
        <a:graphic>
          <a:graphicData uri="http://schemas.openxmlformats.org/presentationml/2006/ole">
            <p:oleObj spid="_x0000_s1026" name="Equation" r:id="rId3" imgW="152280" imgH="164880" progId="Equation.DSMT4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477000" y="1143000"/>
          <a:ext cx="323850" cy="381000"/>
        </p:xfrm>
        <a:graphic>
          <a:graphicData uri="http://schemas.openxmlformats.org/presentationml/2006/ole">
            <p:oleObj spid="_x0000_s1027" name="Equation" r:id="rId4" imgW="139680" imgH="164880" progId="Equation.DSMT4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733800" y="1676400"/>
          <a:ext cx="352425" cy="322263"/>
        </p:xfrm>
        <a:graphic>
          <a:graphicData uri="http://schemas.openxmlformats.org/presentationml/2006/ole">
            <p:oleObj spid="_x0000_s1028" name="Equation" r:id="rId5" imgW="152280" imgH="139680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477000" y="1752600"/>
          <a:ext cx="263525" cy="322263"/>
        </p:xfrm>
        <a:graphic>
          <a:graphicData uri="http://schemas.openxmlformats.org/presentationml/2006/ole">
            <p:oleObj spid="_x0000_s1029" name="Equation" r:id="rId6" imgW="114120" imgH="139680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3733800" y="2362200"/>
          <a:ext cx="352425" cy="379413"/>
        </p:xfrm>
        <a:graphic>
          <a:graphicData uri="http://schemas.openxmlformats.org/presentationml/2006/ole">
            <p:oleObj spid="_x0000_s1030" name="Equation" r:id="rId7" imgW="152280" imgH="164880" progId="Equation.DSMT4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6477000" y="2286000"/>
          <a:ext cx="352425" cy="496888"/>
        </p:xfrm>
        <a:graphic>
          <a:graphicData uri="http://schemas.openxmlformats.org/presentationml/2006/ole">
            <p:oleObj spid="_x0000_s1031" name="Equation" r:id="rId8" imgW="152280" imgH="215640" progId="Equation.DSMT4">
              <p:embed/>
            </p:oleObj>
          </a:graphicData>
        </a:graphic>
      </p:graphicFrame>
      <p:sp>
        <p:nvSpPr>
          <p:cNvPr id="1054" name="Rectangle 8"/>
          <p:cNvSpPr>
            <a:spLocks noChangeArrowheads="1"/>
          </p:cNvSpPr>
          <p:nvPr/>
        </p:nvSpPr>
        <p:spPr bwMode="auto">
          <a:xfrm>
            <a:off x="457200" y="3352800"/>
            <a:ext cx="8077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Lucida Sans Unicode" pitchFamily="34" charset="0"/>
              </a:rPr>
              <a:t>Sample is said to be </a:t>
            </a:r>
            <a:r>
              <a:rPr lang="en-US" sz="2800" b="1">
                <a:latin typeface="Lucida Sans Unicode" pitchFamily="34" charset="0"/>
              </a:rPr>
              <a:t>representative</a:t>
            </a:r>
            <a:r>
              <a:rPr lang="en-US" sz="2800">
                <a:latin typeface="Lucida Sans Unicode" pitchFamily="34" charset="0"/>
              </a:rPr>
              <a:t> if the statistics accurately reflect the population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/>
          </p:cNvSpPr>
          <p:nvPr>
            <p:ph type="body"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i="1" dirty="0" smtClean="0"/>
              <a:t>EXAMPLE  1:</a:t>
            </a:r>
            <a:endParaRPr lang="en-US" i="1" dirty="0" smtClean="0"/>
          </a:p>
          <a:p>
            <a:pPr>
              <a:buFont typeface="Wingdings 3" pitchFamily="18" charset="2"/>
              <a:buNone/>
            </a:pPr>
            <a:r>
              <a:rPr lang="en-US" i="1" dirty="0" smtClean="0"/>
              <a:t>A polling agency takes a sample of 1500 American citizens </a:t>
            </a:r>
            <a:r>
              <a:rPr lang="en-US" i="1" dirty="0" smtClean="0"/>
              <a:t>from a list of tax returns and </a:t>
            </a:r>
            <a:r>
              <a:rPr lang="en-US" i="1" dirty="0" smtClean="0"/>
              <a:t>asks them if they are lactose intolerant.  </a:t>
            </a:r>
            <a:r>
              <a:rPr lang="en-US" b="1" i="1" dirty="0" smtClean="0"/>
              <a:t>12% </a:t>
            </a:r>
            <a:r>
              <a:rPr lang="en-US" i="1" dirty="0" smtClean="0"/>
              <a:t>say yes.  This is interesting, since it has been shown that </a:t>
            </a:r>
            <a:r>
              <a:rPr lang="en-US" b="1" i="1" dirty="0" smtClean="0"/>
              <a:t>15% </a:t>
            </a:r>
            <a:r>
              <a:rPr lang="en-US" i="1" dirty="0" smtClean="0"/>
              <a:t>of the population is lactose intolerant.</a:t>
            </a:r>
          </a:p>
          <a:p>
            <a:endParaRPr lang="en-US" i="1" dirty="0" smtClean="0"/>
          </a:p>
          <a:p>
            <a:pPr>
              <a:buFont typeface="Wingdings 3" pitchFamily="18" charset="2"/>
              <a:buNone/>
            </a:pPr>
            <a:r>
              <a:rPr lang="en-US" i="1" dirty="0" smtClean="0"/>
              <a:t>12% = _________		15% = </a:t>
            </a:r>
            <a:r>
              <a:rPr lang="en-US" i="1" dirty="0" smtClean="0"/>
              <a:t>__________</a:t>
            </a:r>
          </a:p>
          <a:p>
            <a:pPr>
              <a:buFont typeface="Wingdings 3" pitchFamily="18" charset="2"/>
              <a:buNone/>
            </a:pPr>
            <a:endParaRPr lang="en-US" i="1" dirty="0" smtClean="0"/>
          </a:p>
          <a:p>
            <a:pPr>
              <a:buFont typeface="Wingdings 3" pitchFamily="18" charset="2"/>
              <a:buNone/>
            </a:pPr>
            <a:r>
              <a:rPr lang="en-US" i="1" dirty="0" smtClean="0"/>
              <a:t>Population?  Sampling frame?  Sample?</a:t>
            </a:r>
            <a:endParaRPr lang="en-US" i="1" dirty="0" smtClean="0"/>
          </a:p>
          <a:p>
            <a:pPr>
              <a:buFont typeface="Wingdings 3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382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>
                <a:latin typeface="Lucida Sans" pitchFamily="34" charset="0"/>
              </a:rPr>
              <a:t>EXAMPLE 2:</a:t>
            </a:r>
          </a:p>
          <a:p>
            <a:r>
              <a:rPr lang="en-US" sz="2800" i="1" dirty="0">
                <a:latin typeface="Lucida Sans" pitchFamily="34" charset="0"/>
              </a:rPr>
              <a:t>A random sample of 1000 people who signed a card saying they intended to quit smoking were contacted a year after they signed the card.  It turned out that 210 (21%) of the sampled individuals had not smoked over the past six months.  </a:t>
            </a:r>
          </a:p>
          <a:p>
            <a:endParaRPr lang="en-US" sz="2800" i="1" dirty="0">
              <a:latin typeface="Lucida Sans" pitchFamily="34" charset="0"/>
            </a:endParaRPr>
          </a:p>
          <a:p>
            <a:r>
              <a:rPr lang="en-US" sz="2800" i="1" dirty="0">
                <a:latin typeface="Lucida Sans" pitchFamily="34" charset="0"/>
              </a:rPr>
              <a:t>21% = </a:t>
            </a:r>
            <a:r>
              <a:rPr lang="en-US" sz="2800" i="1" dirty="0" smtClean="0">
                <a:latin typeface="Lucida Sans" pitchFamily="34" charset="0"/>
              </a:rPr>
              <a:t>_________    </a:t>
            </a:r>
            <a:r>
              <a:rPr lang="en-US" sz="2800" i="1" dirty="0">
                <a:latin typeface="Lucida Sans" pitchFamily="34" charset="0"/>
              </a:rPr>
              <a:t>		</a:t>
            </a:r>
          </a:p>
          <a:p>
            <a:r>
              <a:rPr lang="en-US" sz="2800" i="1" dirty="0">
                <a:latin typeface="Lucida Sans" pitchFamily="34" charset="0"/>
              </a:rPr>
              <a:t>Population = </a:t>
            </a:r>
          </a:p>
          <a:p>
            <a:r>
              <a:rPr lang="en-US" sz="2800" i="1" dirty="0" smtClean="0">
                <a:latin typeface="Lucida Sans" pitchFamily="34" charset="0"/>
              </a:rPr>
              <a:t>Sampling frame= </a:t>
            </a:r>
          </a:p>
          <a:p>
            <a:r>
              <a:rPr lang="en-US" sz="2800" i="1" dirty="0" smtClean="0">
                <a:latin typeface="Lucida Sans" pitchFamily="34" charset="0"/>
              </a:rPr>
              <a:t>Sample = </a:t>
            </a:r>
            <a:endParaRPr lang="en-US" sz="2800" i="1" dirty="0">
              <a:latin typeface="Lucida Sans" pitchFamily="34" charset="0"/>
            </a:endParaRPr>
          </a:p>
          <a:p>
            <a:r>
              <a:rPr lang="en-US" sz="2800" i="1" dirty="0">
                <a:latin typeface="Lucida Sans" pitchFamily="34" charset="0"/>
              </a:rPr>
              <a:t>Parameter of interest = </a:t>
            </a:r>
          </a:p>
          <a:p>
            <a:endParaRPr lang="en-US" sz="2800" i="1" dirty="0"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8382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>
                <a:latin typeface="Lucida Sans" pitchFamily="34" charset="0"/>
              </a:rPr>
              <a:t>EXAMPLE 3:</a:t>
            </a:r>
          </a:p>
          <a:p>
            <a:r>
              <a:rPr lang="en-US" sz="2800" i="1" dirty="0">
                <a:latin typeface="Lucida Sans" pitchFamily="34" charset="0"/>
              </a:rPr>
              <a:t>On Tuesday, the bottles of tomato ketchup filled in a plant were supposed to contain an average of </a:t>
            </a:r>
            <a:r>
              <a:rPr lang="en-US" sz="2800" b="1" i="1" dirty="0">
                <a:latin typeface="Lucida Sans" pitchFamily="34" charset="0"/>
              </a:rPr>
              <a:t>14</a:t>
            </a:r>
            <a:r>
              <a:rPr lang="en-US" sz="2800" i="1" dirty="0">
                <a:latin typeface="Lucida Sans" pitchFamily="34" charset="0"/>
              </a:rPr>
              <a:t> ounces of ketchup.  Quality control inspectors sampled 50 bottles at random from the day’s production.  These bottles contained an average of </a:t>
            </a:r>
            <a:r>
              <a:rPr lang="en-US" sz="2800" b="1" i="1" dirty="0">
                <a:latin typeface="Lucida Sans" pitchFamily="34" charset="0"/>
              </a:rPr>
              <a:t>13.8</a:t>
            </a:r>
            <a:r>
              <a:rPr lang="en-US" sz="2800" i="1" dirty="0">
                <a:latin typeface="Lucida Sans" pitchFamily="34" charset="0"/>
              </a:rPr>
              <a:t> ounces of ketchup.  </a:t>
            </a:r>
          </a:p>
          <a:p>
            <a:endParaRPr lang="en-US" sz="2800" i="1" dirty="0">
              <a:latin typeface="Lucida Sans" pitchFamily="34" charset="0"/>
            </a:endParaRPr>
          </a:p>
          <a:p>
            <a:r>
              <a:rPr lang="en-US" sz="2800" i="1" dirty="0">
                <a:latin typeface="Lucida Sans" pitchFamily="34" charset="0"/>
              </a:rPr>
              <a:t>14 = _________		13.8 = </a:t>
            </a:r>
            <a:r>
              <a:rPr lang="en-US" sz="2800" i="1" dirty="0" smtClean="0">
                <a:latin typeface="Lucida Sans" pitchFamily="34" charset="0"/>
              </a:rPr>
              <a:t>__________</a:t>
            </a:r>
          </a:p>
          <a:p>
            <a:endParaRPr lang="en-US" sz="2800" i="1" dirty="0" smtClean="0">
              <a:latin typeface="Lucida Sans" pitchFamily="34" charset="0"/>
            </a:endParaRPr>
          </a:p>
          <a:p>
            <a:r>
              <a:rPr lang="en-US" sz="2800" i="1" dirty="0" smtClean="0">
                <a:latin typeface="Lucida Sans" pitchFamily="34" charset="0"/>
              </a:rPr>
              <a:t>Population?  Sample?  Sampling frame? </a:t>
            </a:r>
            <a:endParaRPr lang="en-US" sz="2800" i="1" dirty="0"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8382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>
                <a:latin typeface="Lucida Sans" pitchFamily="34" charset="0"/>
              </a:rPr>
              <a:t>EXAMPLE </a:t>
            </a:r>
            <a:r>
              <a:rPr lang="en-US" sz="2800" i="1" dirty="0" smtClean="0">
                <a:latin typeface="Lucida Sans" pitchFamily="34" charset="0"/>
              </a:rPr>
              <a:t>4:</a:t>
            </a:r>
            <a:endParaRPr lang="en-US" sz="2800" i="1" dirty="0">
              <a:latin typeface="Lucida Sans" pitchFamily="34" charset="0"/>
            </a:endParaRPr>
          </a:p>
          <a:p>
            <a:r>
              <a:rPr lang="en-US" sz="2800" i="1" dirty="0">
                <a:latin typeface="Lucida Sans" pitchFamily="34" charset="0"/>
              </a:rPr>
              <a:t>A researcher wants to find out which of two pain relievers works better.  He takes 100 </a:t>
            </a:r>
            <a:r>
              <a:rPr lang="en-US" sz="2800" i="1" dirty="0" smtClean="0">
                <a:latin typeface="Lucida Sans" pitchFamily="34" charset="0"/>
              </a:rPr>
              <a:t>volunteers </a:t>
            </a:r>
            <a:r>
              <a:rPr lang="en-US" sz="2800" i="1" dirty="0" smtClean="0">
                <a:latin typeface="Lucida Sans" pitchFamily="34" charset="0"/>
              </a:rPr>
              <a:t>and </a:t>
            </a:r>
            <a:r>
              <a:rPr lang="en-US" sz="2800" i="1" dirty="0">
                <a:latin typeface="Lucida Sans" pitchFamily="34" charset="0"/>
              </a:rPr>
              <a:t>randomly gives half of them medicine #1 and the other half medicine #2.  </a:t>
            </a:r>
            <a:r>
              <a:rPr lang="en-US" sz="2800" b="1" i="1" dirty="0">
                <a:latin typeface="Lucida Sans" pitchFamily="34" charset="0"/>
              </a:rPr>
              <a:t>17%</a:t>
            </a:r>
            <a:r>
              <a:rPr lang="en-US" sz="2800" i="1" dirty="0">
                <a:latin typeface="Lucida Sans" pitchFamily="34" charset="0"/>
              </a:rPr>
              <a:t> of people taking medicine 1 report improvement in their pain and </a:t>
            </a:r>
            <a:r>
              <a:rPr lang="en-US" sz="2800" b="1" i="1" dirty="0">
                <a:latin typeface="Lucida Sans" pitchFamily="34" charset="0"/>
              </a:rPr>
              <a:t>20%</a:t>
            </a:r>
            <a:r>
              <a:rPr lang="en-US" sz="2800" i="1" dirty="0">
                <a:latin typeface="Lucida Sans" pitchFamily="34" charset="0"/>
              </a:rPr>
              <a:t> of people taking medicine #2 report improvement in their pain.  </a:t>
            </a:r>
          </a:p>
          <a:p>
            <a:endParaRPr lang="en-US" sz="2800" i="1" dirty="0">
              <a:latin typeface="Lucida Sans" pitchFamily="34" charset="0"/>
            </a:endParaRPr>
          </a:p>
          <a:p>
            <a:r>
              <a:rPr lang="en-US" sz="2800" i="1" dirty="0">
                <a:latin typeface="Lucida Sans" pitchFamily="34" charset="0"/>
              </a:rPr>
              <a:t>17% = _________		20% = </a:t>
            </a:r>
            <a:r>
              <a:rPr lang="en-US" sz="2800" i="1" dirty="0" smtClean="0">
                <a:latin typeface="Lucida Sans" pitchFamily="34" charset="0"/>
              </a:rPr>
              <a:t>__________</a:t>
            </a:r>
          </a:p>
          <a:p>
            <a:r>
              <a:rPr lang="en-US" sz="2800" i="1" dirty="0" smtClean="0">
                <a:latin typeface="Lucida Sans" pitchFamily="34" charset="0"/>
              </a:rPr>
              <a:t>Population?  Sampling frame?  Sample? </a:t>
            </a:r>
            <a:endParaRPr lang="en-US" sz="2800" i="1" dirty="0"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3400" y="242888"/>
            <a:ext cx="762000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latin typeface="Lucida Sans" pitchFamily="34" charset="0"/>
              </a:rPr>
              <a:t>Some more vocab….</a:t>
            </a:r>
          </a:p>
          <a:p>
            <a:pPr>
              <a:spcBef>
                <a:spcPct val="50000"/>
              </a:spcBef>
            </a:pPr>
            <a:r>
              <a:rPr lang="en-US" sz="2800" b="1" i="1">
                <a:latin typeface="Lucida Sans" pitchFamily="34" charset="0"/>
              </a:rPr>
              <a:t>		</a:t>
            </a:r>
            <a:r>
              <a:rPr lang="en-US" sz="2800" b="1" i="1" u="sng">
                <a:latin typeface="Lucida Sans" pitchFamily="34" charset="0"/>
              </a:rPr>
              <a:t>Bias VS. Variability: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33400" y="1522413"/>
            <a:ext cx="7620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</a:t>
            </a:r>
            <a:r>
              <a:rPr lang="en-US" sz="2800" b="1" i="1" u="sng">
                <a:latin typeface="Lucida Sans" pitchFamily="34" charset="0"/>
              </a:rPr>
              <a:t>Bias-</a:t>
            </a:r>
            <a:r>
              <a:rPr lang="en-US" sz="2800" i="1">
                <a:latin typeface="Lucida Sans" pitchFamily="34" charset="0"/>
              </a:rPr>
              <a:t> consistent, repeated measurements 	that are not close to the population 	parameter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3400" y="3062288"/>
            <a:ext cx="7620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</a:t>
            </a:r>
            <a:r>
              <a:rPr lang="en-US" sz="2800" b="1" i="1" u="sng">
                <a:latin typeface="Lucida Sans" pitchFamily="34" charset="0"/>
              </a:rPr>
              <a:t>Variability-</a:t>
            </a:r>
            <a:r>
              <a:rPr lang="en-US" sz="2800" i="1">
                <a:latin typeface="Lucida Sans" pitchFamily="34" charset="0"/>
              </a:rPr>
              <a:t> basically like </a:t>
            </a:r>
            <a:r>
              <a:rPr lang="en-US" sz="2800" b="1" i="1">
                <a:latin typeface="Lucida Sans" pitchFamily="34" charset="0"/>
              </a:rPr>
              <a:t>reliability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33400" y="152400"/>
            <a:ext cx="7924800" cy="411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533400" y="4419600"/>
            <a:ext cx="7924800" cy="198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33400" y="47244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To reduce bias… use random sampling</a:t>
            </a:r>
            <a:endParaRPr lang="en-US" sz="2800" b="1" i="1">
              <a:latin typeface="Lucida Sans" pitchFamily="34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33400" y="5486400"/>
            <a:ext cx="792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To reduce variability… use larger samples!</a:t>
            </a:r>
            <a:endParaRPr lang="en-US" sz="2800" b="1" i="1">
              <a:latin typeface="Lucida Sans" pitchFamily="34" charset="0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33400" y="3657600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We want to keep both of these low!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4" grpId="0"/>
      <p:bldP spid="12295" grpId="0"/>
      <p:bldP spid="12296" grpId="0" animBg="1"/>
      <p:bldP spid="12297" grpId="0" animBg="1"/>
      <p:bldP spid="12298" grpId="0"/>
      <p:bldP spid="12299" grpId="0"/>
      <p:bldP spid="1230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920</TotalTime>
  <Words>974</Words>
  <Application>Microsoft Office PowerPoint</Application>
  <PresentationFormat>On-screen Show (4:3)</PresentationFormat>
  <Paragraphs>147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Concourse</vt:lpstr>
      <vt:lpstr>Equation</vt:lpstr>
      <vt:lpstr>Chapter 12</vt:lpstr>
      <vt:lpstr>Vocabulary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Bias vs Variability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PWHEELES</dc:creator>
  <cp:lastModifiedBy>Lauren Senske</cp:lastModifiedBy>
  <cp:revision>69</cp:revision>
  <dcterms:created xsi:type="dcterms:W3CDTF">2009-10-21T10:16:54Z</dcterms:created>
  <dcterms:modified xsi:type="dcterms:W3CDTF">2010-10-18T15:14:18Z</dcterms:modified>
</cp:coreProperties>
</file>